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59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819" autoAdjust="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E94F7-028B-4376-8CE6-A4A5C9AA77BF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7DCBF-A2DA-40A5-9465-FBD47104C68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422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model </a:t>
            </a:r>
            <a:r>
              <a:rPr lang="nl-BE" dirty="0" err="1"/>
              <a:t>this</a:t>
            </a:r>
            <a:r>
              <a:rPr lang="nl-BE" dirty="0"/>
              <a:t>? </a:t>
            </a:r>
          </a:p>
          <a:p>
            <a:r>
              <a:rPr lang="nl-BE" dirty="0" err="1"/>
              <a:t>Newtonian</a:t>
            </a:r>
            <a:r>
              <a:rPr lang="nl-BE" dirty="0"/>
              <a:t> </a:t>
            </a:r>
            <a:r>
              <a:rPr lang="nl-BE" dirty="0" err="1"/>
              <a:t>forces</a:t>
            </a:r>
            <a:r>
              <a:rPr lang="nl-BE" dirty="0"/>
              <a:t> of </a:t>
            </a:r>
            <a:r>
              <a:rPr lang="nl-BE" dirty="0" err="1"/>
              <a:t>attraction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repulsion</a:t>
            </a:r>
            <a:r>
              <a:rPr lang="nl-BE" dirty="0"/>
              <a:t>?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run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n-body </a:t>
            </a:r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astrophysics</a:t>
            </a:r>
            <a:r>
              <a:rPr lang="nl-BE" dirty="0"/>
              <a:t> has had </a:t>
            </a:r>
            <a:r>
              <a:rPr lang="nl-BE" dirty="0" err="1"/>
              <a:t>to</a:t>
            </a:r>
            <a:r>
              <a:rPr lang="nl-BE" dirty="0"/>
              <a:t> deal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ages</a:t>
            </a:r>
            <a:r>
              <a:rPr lang="nl-BE" dirty="0"/>
              <a:t>. (Impossible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predict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future</a:t>
            </a:r>
            <a:r>
              <a:rPr lang="nl-BE" dirty="0"/>
              <a:t> </a:t>
            </a:r>
            <a:r>
              <a:rPr lang="nl-BE" dirty="0" err="1"/>
              <a:t>position</a:t>
            </a:r>
            <a:r>
              <a:rPr lang="nl-BE" dirty="0"/>
              <a:t> of n &gt; 2 </a:t>
            </a:r>
            <a:r>
              <a:rPr lang="nl-BE" dirty="0" err="1"/>
              <a:t>bodies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initial</a:t>
            </a:r>
            <a:r>
              <a:rPr lang="nl-BE" dirty="0"/>
              <a:t> </a:t>
            </a:r>
            <a:r>
              <a:rPr lang="nl-BE" dirty="0" err="1"/>
              <a:t>positions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velocities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they</a:t>
            </a:r>
            <a:r>
              <a:rPr lang="nl-BE" dirty="0"/>
              <a:t> </a:t>
            </a:r>
            <a:r>
              <a:rPr lang="nl-BE" dirty="0" err="1"/>
              <a:t>exert</a:t>
            </a:r>
            <a:r>
              <a:rPr lang="nl-BE" dirty="0"/>
              <a:t> a force on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). Through </a:t>
            </a:r>
            <a:r>
              <a:rPr lang="nl-BE" dirty="0" err="1"/>
              <a:t>numerical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, </a:t>
            </a:r>
            <a:r>
              <a:rPr lang="nl-BE" dirty="0" err="1"/>
              <a:t>sure</a:t>
            </a:r>
            <a:r>
              <a:rPr lang="nl-BE" dirty="0"/>
              <a:t>. </a:t>
            </a:r>
          </a:p>
          <a:p>
            <a:r>
              <a:rPr lang="nl-BE" dirty="0"/>
              <a:t>A flow </a:t>
            </a:r>
            <a:r>
              <a:rPr lang="nl-BE" dirty="0" err="1"/>
              <a:t>equation</a:t>
            </a:r>
            <a:r>
              <a:rPr lang="nl-BE" dirty="0"/>
              <a:t> </a:t>
            </a:r>
            <a:r>
              <a:rPr lang="nl-BE" dirty="0" err="1"/>
              <a:t>maybe</a:t>
            </a:r>
            <a:r>
              <a:rPr lang="nl-BE" dirty="0"/>
              <a:t>? </a:t>
            </a:r>
            <a:r>
              <a:rPr lang="nl-BE" dirty="0" err="1"/>
              <a:t>This</a:t>
            </a:r>
            <a:r>
              <a:rPr lang="nl-BE" dirty="0"/>
              <a:t> looks more or </a:t>
            </a:r>
            <a:r>
              <a:rPr lang="nl-BE" dirty="0" err="1"/>
              <a:t>less</a:t>
            </a:r>
            <a:r>
              <a:rPr lang="nl-BE" dirty="0"/>
              <a:t> liquid, no? </a:t>
            </a:r>
            <a:r>
              <a:rPr lang="nl-BE" dirty="0" err="1"/>
              <a:t>Sure</a:t>
            </a:r>
            <a:r>
              <a:rPr lang="nl-BE" dirty="0"/>
              <a:t>, we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loved</a:t>
            </a:r>
            <a:r>
              <a:rPr lang="nl-BE" dirty="0"/>
              <a:t> </a:t>
            </a:r>
            <a:r>
              <a:rPr lang="nl-BE" dirty="0" err="1"/>
              <a:t>those</a:t>
            </a:r>
            <a:r>
              <a:rPr lang="nl-BE" dirty="0"/>
              <a:t> courses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6881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Actually</a:t>
            </a:r>
            <a:r>
              <a:rPr lang="nl-BE" dirty="0"/>
              <a:t>,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</a:t>
            </a:r>
            <a:r>
              <a:rPr lang="nl-BE" dirty="0" err="1"/>
              <a:t>simpler</a:t>
            </a:r>
            <a:r>
              <a:rPr lang="nl-BE" dirty="0"/>
              <a:t>. </a:t>
            </a:r>
          </a:p>
          <a:p>
            <a:r>
              <a:rPr lang="nl-BE" dirty="0" err="1"/>
              <a:t>Emergent</a:t>
            </a:r>
            <a:r>
              <a:rPr lang="nl-BE" dirty="0"/>
              <a:t> </a:t>
            </a:r>
            <a:r>
              <a:rPr lang="nl-BE" dirty="0" err="1"/>
              <a:t>properties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 Complex </a:t>
            </a:r>
            <a:r>
              <a:rPr lang="nl-BE" dirty="0" err="1">
                <a:sym typeface="Wingdings" panose="05000000000000000000" pitchFamily="2" charset="2"/>
              </a:rPr>
              <a:t>behaviour</a:t>
            </a:r>
            <a:endParaRPr lang="nl-BE" dirty="0">
              <a:sym typeface="Wingdings" panose="05000000000000000000" pitchFamily="2" charset="2"/>
            </a:endParaRPr>
          </a:p>
          <a:p>
            <a:r>
              <a:rPr lang="nl-BE" dirty="0" err="1">
                <a:sym typeface="Wingdings" panose="05000000000000000000" pitchFamily="2" charset="2"/>
              </a:rPr>
              <a:t>Several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examples</a:t>
            </a:r>
            <a:r>
              <a:rPr lang="nl-BE" dirty="0">
                <a:sym typeface="Wingdings" panose="05000000000000000000" pitchFamily="2" charset="2"/>
              </a:rPr>
              <a:t>: </a:t>
            </a:r>
            <a:r>
              <a:rPr lang="nl-BE" dirty="0" err="1">
                <a:sym typeface="Wingdings" panose="05000000000000000000" pitchFamily="2" charset="2"/>
              </a:rPr>
              <a:t>fireflies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flicker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synchronously</a:t>
            </a:r>
            <a:r>
              <a:rPr lang="nl-BE" dirty="0">
                <a:sym typeface="Wingdings" panose="05000000000000000000" pitchFamily="2" charset="2"/>
              </a:rPr>
              <a:t>. In order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achieve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this</a:t>
            </a:r>
            <a:r>
              <a:rPr lang="nl-BE" dirty="0">
                <a:sym typeface="Wingdings" panose="05000000000000000000" pitchFamily="2" charset="2"/>
              </a:rPr>
              <a:t>, </a:t>
            </a:r>
            <a:r>
              <a:rPr lang="nl-BE" dirty="0" err="1">
                <a:sym typeface="Wingdings" panose="05000000000000000000" pitchFamily="2" charset="2"/>
              </a:rPr>
              <a:t>it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would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enough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for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every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firefly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imitate</a:t>
            </a:r>
            <a:r>
              <a:rPr lang="nl-BE" dirty="0">
                <a:sym typeface="Wingdings" panose="05000000000000000000" pitchFamily="2" charset="2"/>
              </a:rPr>
              <a:t> 2 </a:t>
            </a:r>
            <a:r>
              <a:rPr lang="nl-BE" dirty="0" err="1">
                <a:sym typeface="Wingdings" panose="05000000000000000000" pitchFamily="2" charset="2"/>
              </a:rPr>
              <a:t>neighbours</a:t>
            </a:r>
            <a:r>
              <a:rPr lang="nl-BE" dirty="0">
                <a:sym typeface="Wingdings" panose="05000000000000000000" pitchFamily="2" charset="2"/>
              </a:rPr>
              <a:t>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6972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3581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ABM is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approach </a:t>
            </a:r>
            <a:r>
              <a:rPr lang="nl-BE" dirty="0" err="1"/>
              <a:t>to</a:t>
            </a:r>
            <a:r>
              <a:rPr lang="nl-BE" dirty="0"/>
              <a:t> model complex systems.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67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l-BE" dirty="0" err="1"/>
              <a:t>Flock</a:t>
            </a:r>
            <a:r>
              <a:rPr lang="nl-BE" dirty="0"/>
              <a:t> = </a:t>
            </a:r>
            <a:r>
              <a:rPr lang="nl-BE" dirty="0" err="1"/>
              <a:t>emergent</a:t>
            </a:r>
            <a:r>
              <a:rPr lang="nl-BE" dirty="0"/>
              <a:t> property. </a:t>
            </a:r>
            <a:r>
              <a:rPr lang="nl-BE" dirty="0" err="1"/>
              <a:t>Couldn’t</a:t>
            </a:r>
            <a:r>
              <a:rPr lang="nl-BE" dirty="0"/>
              <a:t> have </a:t>
            </a:r>
            <a:r>
              <a:rPr lang="nl-BE" dirty="0" err="1"/>
              <a:t>predicted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individuals</a:t>
            </a:r>
            <a:r>
              <a:rPr lang="nl-BE" dirty="0"/>
              <a:t> or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ruleset</a:t>
            </a:r>
            <a:endParaRPr lang="nl-BE" dirty="0"/>
          </a:p>
          <a:p>
            <a:pPr marL="228600" indent="-228600">
              <a:buAutoNum type="arabicPeriod"/>
            </a:pPr>
            <a:r>
              <a:rPr lang="nl-BE" dirty="0" err="1"/>
              <a:t>Heterogeneity</a:t>
            </a:r>
            <a:r>
              <a:rPr lang="nl-BE" dirty="0"/>
              <a:t> = different </a:t>
            </a:r>
            <a:r>
              <a:rPr lang="nl-BE" dirty="0" err="1"/>
              <a:t>characters</a:t>
            </a:r>
            <a:r>
              <a:rPr lang="nl-BE" dirty="0"/>
              <a:t> in </a:t>
            </a:r>
            <a:r>
              <a:rPr lang="nl-BE" dirty="0" err="1"/>
              <a:t>our</a:t>
            </a:r>
            <a:r>
              <a:rPr lang="nl-BE" dirty="0"/>
              <a:t> game have a different goal.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may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soldiers</a:t>
            </a:r>
            <a:r>
              <a:rPr lang="nl-BE" dirty="0"/>
              <a:t>,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ones</a:t>
            </a:r>
            <a:r>
              <a:rPr lang="nl-BE" dirty="0"/>
              <a:t> farmers.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happens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there’s</a:t>
            </a:r>
            <a:r>
              <a:rPr lang="nl-BE" dirty="0"/>
              <a:t> more of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?</a:t>
            </a:r>
          </a:p>
          <a:p>
            <a:pPr marL="228600" indent="-228600">
              <a:buAutoNum type="arabicPeriod"/>
            </a:pPr>
            <a:r>
              <a:rPr lang="nl-BE" dirty="0" err="1"/>
              <a:t>Perhaps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too</a:t>
            </a:r>
            <a:r>
              <a:rPr lang="nl-BE" dirty="0"/>
              <a:t> </a:t>
            </a:r>
            <a:r>
              <a:rPr lang="nl-BE" dirty="0" err="1"/>
              <a:t>actual</a:t>
            </a:r>
            <a:r>
              <a:rPr lang="nl-BE" dirty="0"/>
              <a:t>: </a:t>
            </a:r>
            <a:r>
              <a:rPr lang="nl-BE" dirty="0" err="1"/>
              <a:t>modelling</a:t>
            </a:r>
            <a:r>
              <a:rPr lang="nl-BE" dirty="0"/>
              <a:t> spread of </a:t>
            </a:r>
            <a:r>
              <a:rPr lang="nl-BE" dirty="0" err="1"/>
              <a:t>current</a:t>
            </a:r>
            <a:r>
              <a:rPr lang="nl-BE" dirty="0"/>
              <a:t> </a:t>
            </a:r>
            <a:r>
              <a:rPr lang="nl-BE" dirty="0" err="1"/>
              <a:t>pandemic</a:t>
            </a:r>
            <a:r>
              <a:rPr lang="nl-BE" dirty="0"/>
              <a:t> </a:t>
            </a:r>
            <a:r>
              <a:rPr lang="nl-BE" dirty="0" err="1"/>
              <a:t>necessitates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of explicit </a:t>
            </a:r>
            <a:r>
              <a:rPr lang="nl-BE" dirty="0" err="1"/>
              <a:t>timescales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real-</a:t>
            </a:r>
            <a:r>
              <a:rPr lang="nl-BE" dirty="0" err="1"/>
              <a:t>world</a:t>
            </a:r>
            <a:r>
              <a:rPr lang="nl-BE" dirty="0"/>
              <a:t> </a:t>
            </a:r>
            <a:r>
              <a:rPr lang="nl-BE" dirty="0" err="1"/>
              <a:t>distances</a:t>
            </a:r>
            <a:r>
              <a:rPr lang="nl-BE" dirty="0"/>
              <a:t> </a:t>
            </a:r>
            <a:r>
              <a:rPr lang="nl-BE" dirty="0" err="1"/>
              <a:t>between</a:t>
            </a:r>
            <a:r>
              <a:rPr lang="nl-BE" dirty="0"/>
              <a:t> </a:t>
            </a:r>
            <a:r>
              <a:rPr lang="nl-BE" dirty="0" err="1"/>
              <a:t>infection</a:t>
            </a:r>
            <a:r>
              <a:rPr lang="nl-BE" dirty="0"/>
              <a:t> hotspots.</a:t>
            </a:r>
          </a:p>
          <a:p>
            <a:pPr marL="228600" indent="-228600">
              <a:buAutoNum type="arabicPeriod"/>
            </a:pPr>
            <a:r>
              <a:rPr lang="nl-BE" dirty="0"/>
              <a:t>Rules of </a:t>
            </a:r>
            <a:r>
              <a:rPr lang="nl-BE" dirty="0" err="1"/>
              <a:t>the</a:t>
            </a:r>
            <a:r>
              <a:rPr lang="nl-BE" dirty="0"/>
              <a:t> game </a:t>
            </a:r>
            <a:r>
              <a:rPr lang="nl-BE" dirty="0" err="1"/>
              <a:t>may</a:t>
            </a:r>
            <a:r>
              <a:rPr lang="nl-BE" dirty="0"/>
              <a:t> change.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virus </a:t>
            </a:r>
            <a:r>
              <a:rPr lang="nl-BE" dirty="0" err="1"/>
              <a:t>mutates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instance</a:t>
            </a:r>
            <a:r>
              <a:rPr lang="nl-BE" dirty="0"/>
              <a:t>, or </a:t>
            </a:r>
            <a:r>
              <a:rPr lang="nl-BE" dirty="0" err="1"/>
              <a:t>if</a:t>
            </a:r>
            <a:r>
              <a:rPr lang="nl-BE" dirty="0"/>
              <a:t> we </a:t>
            </a:r>
            <a:r>
              <a:rPr lang="nl-BE" dirty="0" err="1"/>
              <a:t>vaccinate</a:t>
            </a:r>
            <a:r>
              <a:rPr lang="nl-BE" dirty="0"/>
              <a:t> </a:t>
            </a:r>
            <a:r>
              <a:rPr lang="nl-BE" dirty="0" err="1"/>
              <a:t>ourselves</a:t>
            </a:r>
            <a:r>
              <a:rPr lang="nl-BE" dirty="0"/>
              <a:t>? Or </a:t>
            </a:r>
            <a:r>
              <a:rPr lang="nl-BE" dirty="0" err="1"/>
              <a:t>if</a:t>
            </a:r>
            <a:r>
              <a:rPr lang="nl-BE" dirty="0"/>
              <a:t> we </a:t>
            </a:r>
            <a:r>
              <a:rPr lang="nl-BE" dirty="0" err="1"/>
              <a:t>refuse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get </a:t>
            </a:r>
            <a:r>
              <a:rPr lang="nl-BE" dirty="0" err="1"/>
              <a:t>vaccinated</a:t>
            </a:r>
            <a:r>
              <a:rPr lang="nl-BE" dirty="0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194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 hope </a:t>
            </a:r>
            <a:r>
              <a:rPr lang="nl-BE" dirty="0" err="1"/>
              <a:t>this</a:t>
            </a:r>
            <a:r>
              <a:rPr lang="nl-BE" dirty="0"/>
              <a:t> brief </a:t>
            </a:r>
            <a:r>
              <a:rPr lang="nl-BE" dirty="0" err="1"/>
              <a:t>introduction</a:t>
            </a:r>
            <a:r>
              <a:rPr lang="nl-BE" dirty="0"/>
              <a:t> has </a:t>
            </a:r>
            <a:r>
              <a:rPr lang="nl-BE" dirty="0" err="1"/>
              <a:t>gotten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thinking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processes</a:t>
            </a:r>
            <a:r>
              <a:rPr lang="nl-BE" dirty="0"/>
              <a:t> </a:t>
            </a:r>
            <a:r>
              <a:rPr lang="nl-BE" dirty="0" err="1"/>
              <a:t>relating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research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might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capture</a:t>
            </a:r>
            <a:r>
              <a:rPr lang="nl-BE" dirty="0"/>
              <a:t> in </a:t>
            </a:r>
            <a:r>
              <a:rPr lang="nl-BE" dirty="0" err="1"/>
              <a:t>an</a:t>
            </a:r>
            <a:r>
              <a:rPr lang="nl-BE" dirty="0"/>
              <a:t> ABM. </a:t>
            </a:r>
            <a:r>
              <a:rPr lang="nl-BE" dirty="0" err="1"/>
              <a:t>I’m</a:t>
            </a:r>
            <a:r>
              <a:rPr lang="nl-BE" dirty="0"/>
              <a:t> </a:t>
            </a:r>
            <a:r>
              <a:rPr lang="nl-BE" dirty="0" err="1"/>
              <a:t>going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stop </a:t>
            </a:r>
            <a:r>
              <a:rPr lang="nl-BE" dirty="0" err="1"/>
              <a:t>talking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WHAT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now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get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directly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HOW. For </a:t>
            </a:r>
            <a:r>
              <a:rPr lang="nl-BE" dirty="0" err="1"/>
              <a:t>this</a:t>
            </a:r>
            <a:r>
              <a:rPr lang="nl-BE" dirty="0"/>
              <a:t> tutorial, we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NetLogo</a:t>
            </a:r>
            <a:r>
              <a:rPr lang="nl-BE" dirty="0"/>
              <a:t>, a </a:t>
            </a:r>
            <a:r>
              <a:rPr lang="nl-BE" dirty="0" err="1"/>
              <a:t>programming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integrated</a:t>
            </a:r>
            <a:r>
              <a:rPr lang="nl-BE" dirty="0"/>
              <a:t> development environment, </a:t>
            </a:r>
            <a:r>
              <a:rPr lang="nl-BE" dirty="0" err="1"/>
              <a:t>designed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Uri </a:t>
            </a:r>
            <a:r>
              <a:rPr lang="nl-BE" dirty="0" err="1"/>
              <a:t>Wilensky</a:t>
            </a:r>
            <a:r>
              <a:rPr lang="nl-BE" dirty="0"/>
              <a:t>. Slogan: </a:t>
            </a:r>
            <a:r>
              <a:rPr lang="nl-BE" dirty="0" err="1"/>
              <a:t>schoolchildren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understand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, </a:t>
            </a:r>
            <a:r>
              <a:rPr lang="nl-BE" dirty="0" err="1"/>
              <a:t>because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resemble</a:t>
            </a:r>
            <a:r>
              <a:rPr lang="nl-BE" dirty="0"/>
              <a:t> </a:t>
            </a:r>
            <a:r>
              <a:rPr lang="nl-BE" dirty="0" err="1"/>
              <a:t>natural</a:t>
            </a:r>
            <a:r>
              <a:rPr lang="nl-BE" dirty="0"/>
              <a:t> </a:t>
            </a:r>
            <a:r>
              <a:rPr lang="nl-BE" dirty="0" err="1"/>
              <a:t>language</a:t>
            </a:r>
            <a:r>
              <a:rPr lang="nl-BE" dirty="0"/>
              <a:t> as </a:t>
            </a:r>
            <a:r>
              <a:rPr lang="nl-BE" dirty="0" err="1"/>
              <a:t>closely</a:t>
            </a:r>
            <a:r>
              <a:rPr lang="nl-BE" dirty="0"/>
              <a:t> as </a:t>
            </a:r>
            <a:r>
              <a:rPr lang="nl-BE" dirty="0" err="1"/>
              <a:t>possible</a:t>
            </a:r>
            <a:r>
              <a:rPr lang="nl-BE" dirty="0"/>
              <a:t>. “No </a:t>
            </a:r>
            <a:r>
              <a:rPr lang="nl-BE" dirty="0" err="1"/>
              <a:t>ceiling</a:t>
            </a:r>
            <a:r>
              <a:rPr lang="nl-BE" dirty="0"/>
              <a:t>”: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possibilities</a:t>
            </a:r>
            <a:r>
              <a:rPr lang="nl-BE" dirty="0"/>
              <a:t> are </a:t>
            </a:r>
            <a:r>
              <a:rPr lang="nl-BE" dirty="0" err="1"/>
              <a:t>limitless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NetLogo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handle </a:t>
            </a:r>
            <a:r>
              <a:rPr lang="nl-BE" dirty="0" err="1"/>
              <a:t>thousands</a:t>
            </a:r>
            <a:r>
              <a:rPr lang="nl-BE" dirty="0"/>
              <a:t> of </a:t>
            </a:r>
            <a:r>
              <a:rPr lang="nl-BE" dirty="0" err="1"/>
              <a:t>agents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ease</a:t>
            </a:r>
            <a:r>
              <a:rPr lang="nl-BE" dirty="0"/>
              <a:t>. The </a:t>
            </a:r>
            <a:r>
              <a:rPr lang="nl-BE" dirty="0" err="1"/>
              <a:t>trade</a:t>
            </a:r>
            <a:r>
              <a:rPr lang="nl-BE" dirty="0"/>
              <a:t>-off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is… </a:t>
            </a:r>
            <a:r>
              <a:rPr lang="nl-BE" dirty="0" err="1"/>
              <a:t>it</a:t>
            </a:r>
            <a:r>
              <a:rPr lang="nl-BE" dirty="0"/>
              <a:t> looks </a:t>
            </a:r>
            <a:r>
              <a:rPr lang="nl-BE" dirty="0" err="1"/>
              <a:t>worse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first Age of Empires game. </a:t>
            </a:r>
            <a:r>
              <a:rPr lang="nl-BE" dirty="0" err="1"/>
              <a:t>Let’s</a:t>
            </a:r>
            <a:r>
              <a:rPr lang="nl-BE" dirty="0"/>
              <a:t> take a look.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784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859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Elements</a:t>
            </a:r>
            <a:r>
              <a:rPr lang="nl-BE" dirty="0"/>
              <a:t> on screen: </a:t>
            </a:r>
            <a:r>
              <a:rPr lang="nl-BE" dirty="0" err="1"/>
              <a:t>three</a:t>
            </a:r>
            <a:r>
              <a:rPr lang="nl-BE" dirty="0"/>
              <a:t> tabs, </a:t>
            </a:r>
            <a:r>
              <a:rPr lang="nl-BE" dirty="0" err="1"/>
              <a:t>self-explanatory</a:t>
            </a:r>
            <a:r>
              <a:rPr lang="nl-BE" dirty="0"/>
              <a:t>.</a:t>
            </a:r>
          </a:p>
          <a:p>
            <a:r>
              <a:rPr lang="nl-BE" dirty="0"/>
              <a:t>Interface tab: </a:t>
            </a:r>
            <a:r>
              <a:rPr lang="nl-BE" dirty="0" err="1"/>
              <a:t>upper</a:t>
            </a:r>
            <a:r>
              <a:rPr lang="nl-BE" dirty="0"/>
              <a:t> </a:t>
            </a:r>
            <a:r>
              <a:rPr lang="nl-BE" dirty="0" err="1"/>
              <a:t>left</a:t>
            </a:r>
            <a:r>
              <a:rPr lang="nl-BE" dirty="0"/>
              <a:t>, green </a:t>
            </a:r>
            <a:r>
              <a:rPr lang="nl-BE" dirty="0" err="1"/>
              <a:t>boxes</a:t>
            </a:r>
            <a:r>
              <a:rPr lang="nl-BE" dirty="0"/>
              <a:t> = user </a:t>
            </a:r>
            <a:r>
              <a:rPr lang="nl-BE" dirty="0" err="1"/>
              <a:t>inputs</a:t>
            </a:r>
            <a:r>
              <a:rPr lang="nl-BE" dirty="0"/>
              <a:t>. </a:t>
            </a:r>
            <a:r>
              <a:rPr lang="nl-BE" dirty="0" err="1"/>
              <a:t>Sliders</a:t>
            </a:r>
            <a:r>
              <a:rPr lang="nl-BE" dirty="0"/>
              <a:t> setting </a:t>
            </a:r>
            <a:r>
              <a:rPr lang="nl-BE" dirty="0" err="1"/>
              <a:t>an</a:t>
            </a:r>
            <a:r>
              <a:rPr lang="nl-BE" dirty="0"/>
              <a:t> input </a:t>
            </a:r>
            <a:r>
              <a:rPr lang="nl-BE" dirty="0" err="1"/>
              <a:t>between</a:t>
            </a:r>
            <a:r>
              <a:rPr lang="nl-BE" dirty="0"/>
              <a:t> a min </a:t>
            </a:r>
            <a:r>
              <a:rPr lang="nl-BE" dirty="0" err="1"/>
              <a:t>and</a:t>
            </a:r>
            <a:r>
              <a:rPr lang="nl-BE" dirty="0"/>
              <a:t> max </a:t>
            </a:r>
            <a:r>
              <a:rPr lang="nl-BE" dirty="0" err="1"/>
              <a:t>value</a:t>
            </a:r>
            <a:r>
              <a:rPr lang="nl-BE" dirty="0"/>
              <a:t>, </a:t>
            </a:r>
            <a:r>
              <a:rPr lang="nl-BE" dirty="0" err="1"/>
              <a:t>selection</a:t>
            </a:r>
            <a:r>
              <a:rPr lang="nl-BE" dirty="0"/>
              <a:t> box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preset</a:t>
            </a:r>
            <a:r>
              <a:rPr lang="nl-BE" dirty="0"/>
              <a:t> options, on/off switch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options. Down </a:t>
            </a:r>
            <a:r>
              <a:rPr lang="nl-BE" dirty="0" err="1"/>
              <a:t>that</a:t>
            </a:r>
            <a:r>
              <a:rPr lang="nl-BE" dirty="0"/>
              <a:t>: </a:t>
            </a:r>
            <a:r>
              <a:rPr lang="nl-BE" dirty="0" err="1"/>
              <a:t>three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  <a:r>
              <a:rPr lang="nl-BE" dirty="0" err="1"/>
              <a:t>containing</a:t>
            </a:r>
            <a:r>
              <a:rPr lang="nl-BE" dirty="0"/>
              <a:t> real-time counters of </a:t>
            </a:r>
            <a:r>
              <a:rPr lang="nl-BE" dirty="0" err="1"/>
              <a:t>the</a:t>
            </a:r>
            <a:r>
              <a:rPr lang="nl-BE" dirty="0"/>
              <a:t> agentsets of interest. Below </a:t>
            </a:r>
            <a:r>
              <a:rPr lang="nl-BE" dirty="0" err="1"/>
              <a:t>that</a:t>
            </a:r>
            <a:r>
              <a:rPr lang="nl-BE" dirty="0"/>
              <a:t>: plot </a:t>
            </a:r>
            <a:r>
              <a:rPr lang="nl-BE" dirty="0" err="1"/>
              <a:t>showing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information </a:t>
            </a:r>
            <a:r>
              <a:rPr lang="nl-BE" dirty="0" err="1"/>
              <a:t>along</a:t>
            </a:r>
            <a:r>
              <a:rPr lang="nl-BE" dirty="0"/>
              <a:t> a time </a:t>
            </a:r>
            <a:r>
              <a:rPr lang="nl-BE" dirty="0" err="1"/>
              <a:t>axis</a:t>
            </a:r>
            <a:r>
              <a:rPr lang="nl-BE" dirty="0"/>
              <a:t>. Right: </a:t>
            </a:r>
            <a:r>
              <a:rPr lang="nl-BE" dirty="0" err="1"/>
              <a:t>graphical</a:t>
            </a:r>
            <a:r>
              <a:rPr lang="nl-BE" dirty="0"/>
              <a:t> </a:t>
            </a:r>
            <a:r>
              <a:rPr lang="nl-BE" dirty="0" err="1"/>
              <a:t>representation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model running. </a:t>
            </a:r>
            <a:r>
              <a:rPr lang="nl-BE" dirty="0" err="1"/>
              <a:t>Command</a:t>
            </a:r>
            <a:r>
              <a:rPr lang="nl-BE" dirty="0"/>
              <a:t> center at </a:t>
            </a:r>
            <a:r>
              <a:rPr lang="nl-BE" dirty="0" err="1"/>
              <a:t>bottom</a:t>
            </a:r>
            <a:r>
              <a:rPr lang="nl-BE" dirty="0"/>
              <a:t>: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observer</a:t>
            </a:r>
            <a:r>
              <a:rPr lang="nl-BE" dirty="0"/>
              <a:t> types </a:t>
            </a:r>
            <a:r>
              <a:rPr lang="nl-BE" dirty="0" err="1"/>
              <a:t>commands</a:t>
            </a:r>
            <a:r>
              <a:rPr lang="nl-BE" dirty="0"/>
              <a:t> (at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times</a:t>
            </a:r>
            <a:r>
              <a:rPr lang="nl-BE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275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By</a:t>
            </a:r>
            <a:r>
              <a:rPr lang="nl-BE" dirty="0"/>
              <a:t> means of </a:t>
            </a:r>
            <a:r>
              <a:rPr lang="nl-BE" dirty="0" err="1"/>
              <a:t>introduction</a:t>
            </a:r>
            <a:r>
              <a:rPr lang="nl-BE" dirty="0"/>
              <a:t>, we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recreating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grass</a:t>
            </a:r>
            <a:r>
              <a:rPr lang="nl-BE" dirty="0"/>
              <a:t>-</a:t>
            </a:r>
            <a:r>
              <a:rPr lang="nl-BE" dirty="0" err="1"/>
              <a:t>sheep</a:t>
            </a:r>
            <a:r>
              <a:rPr lang="nl-BE" dirty="0"/>
              <a:t>-wolf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DCBF-A2DA-40A5-9465-FBD47104C68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746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378B-0382-473A-9335-7B828035C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9B89B-5C12-441A-B25C-5B5B3FE70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3631D-B16F-43BE-9462-8EF57D269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0B703-B8DD-4A6F-802B-C8085E05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FC6AB-1CDE-4EEE-9D59-34EFD3F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12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7F2D-4665-42D2-9E12-1A1B654D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31BC8-6D95-4ABB-8C09-1E5B05D37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9E46B-D47F-442E-98C8-F557386A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502BA-0C50-435E-A5FB-8B567B38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FB8B7-6D1A-45A8-9EB8-E8D078BE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92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86EF22-DB0A-41FB-B53D-8C1EB87B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4CC3ED-35D8-4695-9DC3-B8E912768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7238C-0469-472B-A0BB-49601D988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32709-0B70-46EC-8D3E-849EA161C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42588-7D2D-4525-BFCA-421C1DAD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839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FAC2-81A9-4300-8C9C-AD1ECDB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36826-9F7A-4C10-B91E-281C0E102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D6967-FA01-4F23-AB58-F4CAB54F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38C59-7465-453E-BFD7-A5885E40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C4677-C5BC-4715-B515-3DBE0D61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4409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1AB5-188A-43DB-B68C-F99DFA77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DC185-6A8A-40C4-A796-E02943116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4F808-A125-40BB-A6C4-F5E71D04D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7185B-C280-4409-B6A0-FE2263A1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2B6A5-DD9A-4C47-A127-5CBCB62A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735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3E49-CB57-4712-8BFF-A5F3A94A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7019-70D6-41A0-A562-D6C147BDE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C2FD0-3234-4F1E-A76F-F3C98334E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42CB9-6A2D-43F9-B984-CB8C8327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F752B-F1F0-4F4B-B37C-0FA6902D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6A4C9-085E-41A3-A786-93AD3E29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169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0722-A27B-416F-B5D3-9E0C523A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7BEC0-9CA0-432A-B041-2D626AD12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9B5F5-C152-48E8-B927-0BAB1848D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3A4C-1B96-4C8C-8C34-14E851AA1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B57E5-5313-4A8E-8FBF-E5FB54879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CC31C-5D4D-47DD-952D-91D642020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531EB4-009F-475A-8C98-FEF32AAB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2776F-C1FF-4EC5-A0EE-9056F891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7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114E-33F8-4B34-8828-A690FC41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332C1-2DE2-4568-8F27-F732492D4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7AA9B-8F8C-43E4-8387-54BFDE53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C76BA-5BDD-487B-9223-ED16492E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31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D8DD8-4701-435B-AD64-3C021AF4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A2803-F86A-47F6-9459-E7959C29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04BC0-D8CC-4544-83C6-18C98CFD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354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1D83-90D4-476C-B017-002529C4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94EA7-9C6F-47B0-ADB8-E8790A793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7D5B2-3200-4AB5-938D-977FF12B2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A5A9C-EE74-414F-ACD8-884807CC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67F67-92B1-468C-90FF-70B856FA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C2414-2AF4-4EAD-910B-E6B79E97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388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5910-FA65-4398-BF01-F0925E6F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DCE7CC-E819-4913-831A-535E04E5E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B5868-F111-41F8-833A-463C76381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52756-5D64-43E9-B049-A9168824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0719B-8774-473C-A80C-4230D9FD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4CB04-8110-422B-A43E-685F88A0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732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0C5E4-ED78-43BF-BC9C-72168E11B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7E7AD-CDB3-4401-BADC-2DD0B603C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725DA-7FEC-4935-AC89-8F7910E8E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D54C2-5F39-4E68-8290-6AFB2CF0B767}" type="datetimeFigureOut">
              <a:rPr lang="nl-BE" smtClean="0"/>
              <a:t>15/11/2021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CA66D-A687-4FEA-9EC7-F8C1632D1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0278-BBA9-40CF-9F8F-8D165A4A8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F7342-8C84-4782-9B3B-D27386275DF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574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g.leeds.ac.uk/courses/other/crime/abm/netlogo-presentation/slides.html#/Titl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hjz8WtafGv4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338F-4A43-46AC-9D3C-EAB59E6E3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Agent-</a:t>
            </a:r>
            <a:r>
              <a:rPr lang="nl-BE" dirty="0" err="1"/>
              <a:t>Based</a:t>
            </a:r>
            <a:r>
              <a:rPr lang="nl-BE" dirty="0"/>
              <a:t> </a:t>
            </a:r>
            <a:r>
              <a:rPr lang="nl-BE" dirty="0" err="1"/>
              <a:t>Modelling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Ecologists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2A258-64AC-4424-9E08-22FAE29B1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Tutorial </a:t>
            </a:r>
            <a:r>
              <a:rPr lang="nl-BE" dirty="0" err="1"/>
              <a:t>Tuesday</a:t>
            </a:r>
            <a:endParaRPr lang="nl-BE" dirty="0"/>
          </a:p>
          <a:p>
            <a:endParaRPr lang="nl-BE" dirty="0"/>
          </a:p>
          <a:p>
            <a:r>
              <a:rPr lang="nl-BE" dirty="0"/>
              <a:t>AKA go </a:t>
            </a:r>
            <a:r>
              <a:rPr lang="nl-BE" dirty="0" err="1"/>
              <a:t>go</a:t>
            </a:r>
            <a:r>
              <a:rPr lang="nl-BE" dirty="0"/>
              <a:t> </a:t>
            </a:r>
            <a:r>
              <a:rPr lang="nl-BE" dirty="0" err="1"/>
              <a:t>NetLogo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48133-3518-4FED-AE29-2A79EE0ADD51}"/>
              </a:ext>
            </a:extLst>
          </p:cNvPr>
          <p:cNvSpPr txBox="1"/>
          <p:nvPr/>
        </p:nvSpPr>
        <p:spPr>
          <a:xfrm>
            <a:off x="8849360" y="6550223"/>
            <a:ext cx="348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/>
              <a:t>After</a:t>
            </a:r>
            <a:r>
              <a:rPr lang="nl-BE" sz="1400" dirty="0"/>
              <a:t> Romanowska, Wren  &amp; Crabtree (2021)</a:t>
            </a:r>
          </a:p>
        </p:txBody>
      </p:sp>
    </p:spTree>
    <p:extLst>
      <p:ext uri="{BB962C8B-B14F-4D97-AF65-F5344CB8AC3E}">
        <p14:creationId xmlns:p14="http://schemas.microsoft.com/office/powerpoint/2010/main" val="92376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etLogo 5.3.1 User Manual">
            <a:extLst>
              <a:ext uri="{FF2B5EF4-FFF2-40B4-BE49-F238E27FC236}">
                <a16:creationId xmlns:a16="http://schemas.microsoft.com/office/drawing/2014/main" id="{5CAF28D7-58F2-49E5-9B60-43E2361C9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33" y="2732968"/>
            <a:ext cx="9826334" cy="13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0E41D2-386E-4EAE-B686-B4AD35AE89CA}"/>
              </a:ext>
            </a:extLst>
          </p:cNvPr>
          <p:cNvSpPr txBox="1"/>
          <p:nvPr/>
        </p:nvSpPr>
        <p:spPr>
          <a:xfrm>
            <a:off x="3740499" y="4883498"/>
            <a:ext cx="4711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i="1" dirty="0"/>
              <a:t>“Low </a:t>
            </a:r>
            <a:r>
              <a:rPr lang="nl-BE" sz="2800" i="1" dirty="0" err="1"/>
              <a:t>threshold</a:t>
            </a:r>
            <a:r>
              <a:rPr lang="nl-BE" sz="2800" i="1" dirty="0"/>
              <a:t> </a:t>
            </a:r>
            <a:r>
              <a:rPr lang="nl-BE" sz="2800" i="1" dirty="0" err="1"/>
              <a:t>and</a:t>
            </a:r>
            <a:r>
              <a:rPr lang="nl-BE" sz="2800" i="1" dirty="0"/>
              <a:t> no </a:t>
            </a:r>
            <a:r>
              <a:rPr lang="nl-BE" sz="2800" i="1" dirty="0" err="1"/>
              <a:t>ceiling</a:t>
            </a:r>
            <a:r>
              <a:rPr lang="nl-BE" sz="2800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3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0543-7F68-41F3-9779-D87CFC14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NetLogo</a:t>
            </a:r>
            <a:r>
              <a:rPr lang="nl-BE" dirty="0"/>
              <a:t>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E658B-F9E0-408D-AAD1-2E26D70E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err="1"/>
              <a:t>Agents</a:t>
            </a:r>
            <a:r>
              <a:rPr lang="nl-BE" dirty="0"/>
              <a:t>:</a:t>
            </a:r>
          </a:p>
          <a:p>
            <a:pPr marL="0" indent="0">
              <a:buNone/>
            </a:pPr>
            <a:endParaRPr lang="nl-BE" dirty="0"/>
          </a:p>
          <a:p>
            <a:pPr lvl="1"/>
            <a:r>
              <a:rPr lang="nl-BE" b="1" dirty="0" err="1"/>
              <a:t>Turtles</a:t>
            </a:r>
            <a:r>
              <a:rPr lang="nl-BE" dirty="0"/>
              <a:t> = ‘traditional’ agent</a:t>
            </a:r>
          </a:p>
          <a:p>
            <a:pPr lvl="1"/>
            <a:endParaRPr lang="nl-BE" dirty="0"/>
          </a:p>
          <a:p>
            <a:pPr lvl="1"/>
            <a:r>
              <a:rPr lang="nl-BE" b="1" dirty="0"/>
              <a:t>Patches</a:t>
            </a:r>
            <a:r>
              <a:rPr lang="nl-BE" dirty="0"/>
              <a:t> = raster pixels </a:t>
            </a:r>
            <a:r>
              <a:rPr lang="nl-BE" dirty="0" err="1"/>
              <a:t>representing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environment</a:t>
            </a:r>
          </a:p>
          <a:p>
            <a:pPr lvl="1"/>
            <a:endParaRPr lang="nl-BE" dirty="0"/>
          </a:p>
          <a:p>
            <a:pPr lvl="1"/>
            <a:r>
              <a:rPr lang="nl-BE" b="1" dirty="0" err="1"/>
              <a:t>Observer</a:t>
            </a:r>
            <a:r>
              <a:rPr lang="nl-BE" dirty="0"/>
              <a:t> = </a:t>
            </a:r>
            <a:r>
              <a:rPr lang="nl-BE" dirty="0" err="1"/>
              <a:t>you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user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1184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ontexts and variables">
            <a:extLst>
              <a:ext uri="{FF2B5EF4-FFF2-40B4-BE49-F238E27FC236}">
                <a16:creationId xmlns:a16="http://schemas.microsoft.com/office/drawing/2014/main" id="{93AB18FC-24C3-43F1-BD99-3314A803D9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069123"/>
            <a:ext cx="1512277" cy="151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C865FD4F-DAFE-45D8-83D1-DCE35504B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77" y="337890"/>
            <a:ext cx="9581446" cy="6182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03FBD-1088-4D61-83F4-209AA8AA918B}"/>
              </a:ext>
            </a:extLst>
          </p:cNvPr>
          <p:cNvSpPr txBox="1"/>
          <p:nvPr/>
        </p:nvSpPr>
        <p:spPr>
          <a:xfrm>
            <a:off x="11023042" y="6520110"/>
            <a:ext cx="1480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hlinkClick r:id="rId3"/>
              </a:rPr>
              <a:t>Image source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83287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EBDEF-74DB-49C8-800C-885B8B87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8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44AC-F713-45C0-81F9-3C8E2D9A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NetLogo</a:t>
            </a:r>
            <a:r>
              <a:rPr lang="nl-BE" dirty="0"/>
              <a:t> </a:t>
            </a:r>
            <a:r>
              <a:rPr lang="nl-BE" dirty="0" err="1"/>
              <a:t>advanced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4C7AF-3ADE-4B32-990E-C96AFBBE1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GIS extension: 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9F15FD83-6F7A-4AA6-8E83-5C1592139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5" t="1529" r="35046" b="37196"/>
          <a:stretch/>
        </p:blipFill>
        <p:spPr>
          <a:xfrm>
            <a:off x="2047874" y="2339975"/>
            <a:ext cx="8096251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0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A420-3691-413A-A48C-2ED7500D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NetLogo</a:t>
            </a:r>
            <a:r>
              <a:rPr lang="nl-BE" dirty="0"/>
              <a:t> </a:t>
            </a:r>
            <a:r>
              <a:rPr lang="nl-BE" dirty="0" err="1"/>
              <a:t>Final</a:t>
            </a:r>
            <a:r>
              <a:rPr lang="nl-BE" dirty="0"/>
              <a:t> Form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638C42-A06A-46E6-8F7A-F8260E617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i="1" dirty="0" err="1"/>
              <a:t>There</a:t>
            </a:r>
            <a:r>
              <a:rPr lang="nl-BE" i="1" dirty="0"/>
              <a:t> is </a:t>
            </a:r>
            <a:r>
              <a:rPr lang="nl-BE" i="1" dirty="0" err="1"/>
              <a:t>such</a:t>
            </a:r>
            <a:r>
              <a:rPr lang="nl-BE" i="1" dirty="0"/>
              <a:t> a </a:t>
            </a:r>
            <a:r>
              <a:rPr lang="nl-BE" i="1" dirty="0" err="1"/>
              <a:t>thing</a:t>
            </a:r>
            <a:endParaRPr lang="nl-BE" i="1" dirty="0"/>
          </a:p>
          <a:p>
            <a:pPr marL="0" indent="0">
              <a:buNone/>
            </a:pPr>
            <a:r>
              <a:rPr lang="nl-BE" i="1" dirty="0"/>
              <a:t>as </a:t>
            </a:r>
            <a:r>
              <a:rPr lang="nl-BE" i="1" dirty="0" err="1"/>
              <a:t>too</a:t>
            </a:r>
            <a:r>
              <a:rPr lang="nl-BE" i="1" dirty="0"/>
              <a:t> </a:t>
            </a:r>
            <a:r>
              <a:rPr lang="nl-BE" i="1" dirty="0" err="1"/>
              <a:t>much</a:t>
            </a:r>
            <a:r>
              <a:rPr lang="nl-BE" i="1" dirty="0"/>
              <a:t> of a </a:t>
            </a:r>
            <a:r>
              <a:rPr lang="nl-BE" i="1" dirty="0" err="1"/>
              <a:t>good</a:t>
            </a:r>
            <a:r>
              <a:rPr lang="nl-BE" i="1" dirty="0"/>
              <a:t> </a:t>
            </a:r>
            <a:r>
              <a:rPr lang="nl-BE" i="1" dirty="0" err="1"/>
              <a:t>thing</a:t>
            </a:r>
            <a:r>
              <a:rPr lang="nl-BE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B0D82-659D-4CE1-AF2E-9392B33A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21" y="384646"/>
            <a:ext cx="4429015" cy="6108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1E9416-BAB5-4967-B44F-0EDDD51FF9B5}"/>
              </a:ext>
            </a:extLst>
          </p:cNvPr>
          <p:cNvSpPr txBox="1"/>
          <p:nvPr/>
        </p:nvSpPr>
        <p:spPr>
          <a:xfrm>
            <a:off x="10078497" y="6492875"/>
            <a:ext cx="2291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/>
              <a:t>Angourakis</a:t>
            </a:r>
            <a:r>
              <a:rPr lang="nl-BE" sz="1400" dirty="0"/>
              <a:t> et al. (2020)</a:t>
            </a:r>
          </a:p>
        </p:txBody>
      </p:sp>
    </p:spTree>
    <p:extLst>
      <p:ext uri="{BB962C8B-B14F-4D97-AF65-F5344CB8AC3E}">
        <p14:creationId xmlns:p14="http://schemas.microsoft.com/office/powerpoint/2010/main" val="242259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08AD-8D88-441A-A678-42B8293B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code?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1F6EF-7971-46AE-BDF6-DD11F93C2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Fire up </a:t>
            </a:r>
            <a:r>
              <a:rPr lang="nl-BE" dirty="0" err="1"/>
              <a:t>NetLogo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get cracking.</a:t>
            </a:r>
          </a:p>
        </p:txBody>
      </p:sp>
    </p:spTree>
    <p:extLst>
      <p:ext uri="{BB962C8B-B14F-4D97-AF65-F5344CB8AC3E}">
        <p14:creationId xmlns:p14="http://schemas.microsoft.com/office/powerpoint/2010/main" val="330884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rmuration of 30,000 starlings swirl across sunset">
            <a:hlinkClick r:id="" action="ppaction://media"/>
            <a:extLst>
              <a:ext uri="{FF2B5EF4-FFF2-40B4-BE49-F238E27FC236}">
                <a16:creationId xmlns:a16="http://schemas.microsoft.com/office/drawing/2014/main" id="{F8FF456C-0B62-4EAC-9822-20203A468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F6341-5EC1-4B51-829E-8287B3003736}"/>
              </a:ext>
            </a:extLst>
          </p:cNvPr>
          <p:cNvSpPr txBox="1"/>
          <p:nvPr/>
        </p:nvSpPr>
        <p:spPr>
          <a:xfrm>
            <a:off x="10972800" y="6550223"/>
            <a:ext cx="1731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hlinkClick r:id="rId6"/>
              </a:rPr>
              <a:t>Video source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42625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0240-850C-422C-B167-9DE3A8288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Modelling</a:t>
            </a:r>
            <a:r>
              <a:rPr lang="nl-BE" dirty="0"/>
              <a:t> a </a:t>
            </a:r>
            <a:r>
              <a:rPr lang="nl-BE" dirty="0" err="1"/>
              <a:t>murmuration</a:t>
            </a:r>
            <a:r>
              <a:rPr lang="nl-B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58E3-19E1-4EF7-AD26-2B2D770E3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14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err="1"/>
              <a:t>Avoid</a:t>
            </a:r>
            <a:r>
              <a:rPr lang="nl-BE" dirty="0"/>
              <a:t> </a:t>
            </a:r>
            <a:r>
              <a:rPr lang="nl-BE" dirty="0" err="1"/>
              <a:t>neighbours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Fly</a:t>
            </a:r>
            <a:r>
              <a:rPr lang="nl-BE" dirty="0"/>
              <a:t> ± </a:t>
            </a:r>
            <a:r>
              <a:rPr lang="nl-BE" dirty="0" err="1"/>
              <a:t>same</a:t>
            </a:r>
            <a:r>
              <a:rPr lang="nl-BE" dirty="0"/>
              <a:t> speed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direction</a:t>
            </a:r>
            <a:r>
              <a:rPr lang="nl-BE" dirty="0"/>
              <a:t> as </a:t>
            </a:r>
            <a:r>
              <a:rPr lang="nl-BE" dirty="0" err="1"/>
              <a:t>neighbours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Stay</a:t>
            </a:r>
            <a:r>
              <a:rPr lang="nl-BE" dirty="0"/>
              <a:t> close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neighbours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0" indent="0" algn="ctr">
              <a:buNone/>
            </a:pPr>
            <a:r>
              <a:rPr lang="nl-BE" b="1" dirty="0" err="1"/>
              <a:t>Sum</a:t>
            </a:r>
            <a:r>
              <a:rPr lang="nl-BE" b="1" dirty="0"/>
              <a:t> &gt; </a:t>
            </a:r>
            <a:r>
              <a:rPr lang="nl-BE" b="1" dirty="0" err="1"/>
              <a:t>Parts</a:t>
            </a:r>
            <a:endParaRPr lang="nl-BE" b="1" dirty="0"/>
          </a:p>
          <a:p>
            <a:pPr marL="0" indent="0">
              <a:buNone/>
            </a:pPr>
            <a:endParaRPr lang="nl-BE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042D98-3BCD-419A-8143-2B78CE479DCC}"/>
              </a:ext>
            </a:extLst>
          </p:cNvPr>
          <p:cNvCxnSpPr/>
          <p:nvPr/>
        </p:nvCxnSpPr>
        <p:spPr>
          <a:xfrm>
            <a:off x="589280" y="4958080"/>
            <a:ext cx="67462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47A6FA-F223-4C4D-A99B-D9C32AAE5884}"/>
              </a:ext>
            </a:extLst>
          </p:cNvPr>
          <p:cNvSpPr txBox="1"/>
          <p:nvPr/>
        </p:nvSpPr>
        <p:spPr>
          <a:xfrm>
            <a:off x="589280" y="44842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0CF7D-290B-4656-A0EA-1AC6FD5F0568}"/>
              </a:ext>
            </a:extLst>
          </p:cNvPr>
          <p:cNvSpPr txBox="1"/>
          <p:nvPr/>
        </p:nvSpPr>
        <p:spPr>
          <a:xfrm>
            <a:off x="10810240" y="6492875"/>
            <a:ext cx="181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Reynolds (1987)</a:t>
            </a:r>
          </a:p>
        </p:txBody>
      </p:sp>
    </p:spTree>
    <p:extLst>
      <p:ext uri="{BB962C8B-B14F-4D97-AF65-F5344CB8AC3E}">
        <p14:creationId xmlns:p14="http://schemas.microsoft.com/office/powerpoint/2010/main" val="226605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ge of Empires, 1997">
            <a:extLst>
              <a:ext uri="{FF2B5EF4-FFF2-40B4-BE49-F238E27FC236}">
                <a16:creationId xmlns:a16="http://schemas.microsoft.com/office/drawing/2014/main" id="{E0479E1F-937F-4553-8758-F62D4E83D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6"/>
          <a:stretch/>
        </p:blipFill>
        <p:spPr bwMode="auto">
          <a:xfrm>
            <a:off x="3669524" y="492760"/>
            <a:ext cx="4852952" cy="483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81F104-29A3-483F-8D79-A1C8E8D681DD}"/>
              </a:ext>
            </a:extLst>
          </p:cNvPr>
          <p:cNvSpPr/>
          <p:nvPr/>
        </p:nvSpPr>
        <p:spPr>
          <a:xfrm>
            <a:off x="1073082" y="5326602"/>
            <a:ext cx="10454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BE" sz="5400" b="1" cap="none" spc="0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stellar" panose="020A0402060406010301" pitchFamily="18" charset="0"/>
              </a:rPr>
              <a:t>Agent-</a:t>
            </a:r>
            <a:r>
              <a:rPr lang="nl-BE" sz="5400" b="1" cap="none" spc="0" dirty="0" err="1">
                <a:ln w="66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stellar" panose="020A0402060406010301" pitchFamily="18" charset="0"/>
              </a:rPr>
              <a:t>Based</a:t>
            </a:r>
            <a:r>
              <a:rPr lang="nl-BE" sz="5400" b="1" cap="none" spc="0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stellar" panose="020A0402060406010301" pitchFamily="18" charset="0"/>
              </a:rPr>
              <a:t> </a:t>
            </a:r>
            <a:r>
              <a:rPr lang="nl-BE" sz="5400" b="1" cap="none" spc="0" dirty="0" err="1">
                <a:ln w="66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stellar" panose="020A0402060406010301" pitchFamily="18" charset="0"/>
              </a:rPr>
              <a:t>Modelling</a:t>
            </a:r>
            <a:endParaRPr lang="nl-BE" sz="5400" b="1" cap="none" spc="0" dirty="0">
              <a:ln w="660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054F-C8ED-4F29-A7ED-DE8825FB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 of ABM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75B34-9318-42AB-B551-B5BC258E7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err="1"/>
              <a:t>Characters</a:t>
            </a:r>
            <a:r>
              <a:rPr lang="nl-BE" dirty="0"/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</p:txBody>
      </p:sp>
      <p:pic>
        <p:nvPicPr>
          <p:cNvPr id="2054" name="Picture 6" descr="Darude Sandstorm - Age of Empires 2 Version [Parody] - YouTube">
            <a:extLst>
              <a:ext uri="{FF2B5EF4-FFF2-40B4-BE49-F238E27FC236}">
                <a16:creationId xmlns:a16="http://schemas.microsoft.com/office/drawing/2014/main" id="{3D087171-836E-4B4E-BDD7-C793CBD02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464" y="2079013"/>
            <a:ext cx="4952800" cy="27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71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054F-C8ED-4F29-A7ED-DE8825FB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 of ABM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75B34-9318-42AB-B551-B5BC258E7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err="1"/>
              <a:t>Characters</a:t>
            </a:r>
            <a:r>
              <a:rPr lang="nl-BE" dirty="0"/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… </a:t>
            </a:r>
            <a:r>
              <a:rPr lang="nl-BE" dirty="0" err="1"/>
              <a:t>doing</a:t>
            </a:r>
            <a:r>
              <a:rPr lang="nl-BE" dirty="0"/>
              <a:t> </a:t>
            </a:r>
            <a:r>
              <a:rPr lang="nl-BE" dirty="0" err="1"/>
              <a:t>something</a:t>
            </a:r>
            <a:r>
              <a:rPr lang="nl-BE" dirty="0"/>
              <a:t>…</a:t>
            </a:r>
          </a:p>
          <a:p>
            <a:pPr marL="971550" lvl="1" indent="-514350">
              <a:buFont typeface="+mj-lt"/>
              <a:buAutoNum type="alphaUcPeriod"/>
            </a:pP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themselves</a:t>
            </a:r>
            <a:endParaRPr lang="nl-BE" dirty="0"/>
          </a:p>
          <a:p>
            <a:pPr marL="971550" lvl="1" indent="-514350">
              <a:buFont typeface="+mj-lt"/>
              <a:buAutoNum type="alphaUcPeriod"/>
            </a:pP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endParaRPr lang="nl-BE" dirty="0"/>
          </a:p>
          <a:p>
            <a:pPr marL="971550" lvl="1" indent="-514350">
              <a:buFont typeface="+mj-lt"/>
              <a:buAutoNum type="alphaUcPeriod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</p:txBody>
      </p:sp>
      <p:pic>
        <p:nvPicPr>
          <p:cNvPr id="3074" name="Picture 2" descr="[Feature Request] Support for Unicode special characters ...">
            <a:extLst>
              <a:ext uri="{FF2B5EF4-FFF2-40B4-BE49-F238E27FC236}">
                <a16:creationId xmlns:a16="http://schemas.microsoft.com/office/drawing/2014/main" id="{5138685D-2EA0-49DF-940F-C7B19CF9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47900"/>
            <a:ext cx="4714875" cy="265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ge of empires 2-Suleiman the Magnificent vs Louis II of ...">
            <a:extLst>
              <a:ext uri="{FF2B5EF4-FFF2-40B4-BE49-F238E27FC236}">
                <a16:creationId xmlns:a16="http://schemas.microsoft.com/office/drawing/2014/main" id="{4D9E1704-CD25-4C3D-9DA7-B9CB1F386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7" t="2555" r="17276" b="2167"/>
          <a:stretch/>
        </p:blipFill>
        <p:spPr bwMode="auto">
          <a:xfrm>
            <a:off x="6724650" y="3334954"/>
            <a:ext cx="4067174" cy="311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22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0BC5-0ABA-4ED0-8BD0-1591B8E5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 of ABM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A04B1-CCCD-48FD-890A-D91B8D67C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err="1"/>
              <a:t>Characters</a:t>
            </a:r>
            <a:r>
              <a:rPr lang="nl-BE" dirty="0"/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… </a:t>
            </a:r>
            <a:r>
              <a:rPr lang="nl-BE" dirty="0" err="1"/>
              <a:t>doing</a:t>
            </a:r>
            <a:r>
              <a:rPr lang="nl-BE" dirty="0"/>
              <a:t> </a:t>
            </a:r>
            <a:r>
              <a:rPr lang="nl-BE" dirty="0" err="1"/>
              <a:t>something</a:t>
            </a:r>
            <a:r>
              <a:rPr lang="nl-BE" dirty="0"/>
              <a:t>…</a:t>
            </a:r>
          </a:p>
          <a:p>
            <a:pPr marL="971550" lvl="1" indent="-514350">
              <a:buFont typeface="+mj-lt"/>
              <a:buAutoNum type="alphaUcPeriod"/>
            </a:pP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themselves</a:t>
            </a:r>
            <a:endParaRPr lang="nl-BE" dirty="0"/>
          </a:p>
          <a:p>
            <a:pPr marL="971550" lvl="1" indent="-514350">
              <a:buFont typeface="+mj-lt"/>
              <a:buAutoNum type="alphaUcPeriod"/>
            </a:pP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other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… in </a:t>
            </a:r>
            <a:r>
              <a:rPr lang="nl-BE" dirty="0" err="1"/>
              <a:t>an</a:t>
            </a:r>
            <a:r>
              <a:rPr lang="nl-BE" dirty="0"/>
              <a:t> environment.</a:t>
            </a:r>
          </a:p>
          <a:p>
            <a:endParaRPr lang="nl-BE" dirty="0"/>
          </a:p>
        </p:txBody>
      </p:sp>
      <p:pic>
        <p:nvPicPr>
          <p:cNvPr id="4098" name="Picture 2" descr="301 Moved Permanently">
            <a:extLst>
              <a:ext uri="{FF2B5EF4-FFF2-40B4-BE49-F238E27FC236}">
                <a16:creationId xmlns:a16="http://schemas.microsoft.com/office/drawing/2014/main" id="{1C22C209-414E-4684-8724-9E86C505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39" y="1690688"/>
            <a:ext cx="6385417" cy="329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1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B2577-497B-4D25-9C9D-368A2610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366" y="543070"/>
            <a:ext cx="6870954" cy="1675626"/>
          </a:xfrm>
        </p:spPr>
        <p:txBody>
          <a:bodyPr>
            <a:normAutofit/>
          </a:bodyPr>
          <a:lstStyle/>
          <a:p>
            <a:r>
              <a:rPr lang="nl-BE" sz="4000" dirty="0"/>
              <a:t>Game over</a:t>
            </a:r>
          </a:p>
        </p:txBody>
      </p:sp>
      <p:pic>
        <p:nvPicPr>
          <p:cNvPr id="4" name="Picture 6" descr="Darude Sandstorm - Age of Empires 2 Version [Parody] - YouTube">
            <a:extLst>
              <a:ext uri="{FF2B5EF4-FFF2-40B4-BE49-F238E27FC236}">
                <a16:creationId xmlns:a16="http://schemas.microsoft.com/office/drawing/2014/main" id="{A2753ECC-5D28-45E9-8FBC-7041DAB32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8108"/>
          <a:stretch/>
        </p:blipFill>
        <p:spPr bwMode="auto">
          <a:xfrm>
            <a:off x="20" y="1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301 Moved Permanently">
            <a:extLst>
              <a:ext uri="{FF2B5EF4-FFF2-40B4-BE49-F238E27FC236}">
                <a16:creationId xmlns:a16="http://schemas.microsoft.com/office/drawing/2014/main" id="{1A0F2DBC-19E0-4A6F-8CAB-D114703F3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" r="3" b="3"/>
          <a:stretch/>
        </p:blipFill>
        <p:spPr bwMode="auto">
          <a:xfrm>
            <a:off x="0" y="4693679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[Feature Request] Support for Unicode special characters ...">
            <a:extLst>
              <a:ext uri="{FF2B5EF4-FFF2-40B4-BE49-F238E27FC236}">
                <a16:creationId xmlns:a16="http://schemas.microsoft.com/office/drawing/2014/main" id="{2D42146D-22BC-451E-A745-C04C336DA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7" r="3" b="32"/>
          <a:stretch/>
        </p:blipFill>
        <p:spPr bwMode="auto">
          <a:xfrm>
            <a:off x="0" y="2346839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7D6D-F759-405A-9EB6-E7802907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366" y="2399720"/>
            <a:ext cx="6870954" cy="37365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sz="2000" dirty="0" err="1"/>
              <a:t>Individual</a:t>
            </a:r>
            <a:r>
              <a:rPr lang="nl-BE" sz="2000" dirty="0"/>
              <a:t> – </a:t>
            </a:r>
            <a:r>
              <a:rPr lang="nl-BE" sz="2000" dirty="0" err="1"/>
              <a:t>heterogeneous</a:t>
            </a:r>
            <a:r>
              <a:rPr lang="nl-BE" sz="2000" dirty="0"/>
              <a:t> – </a:t>
            </a:r>
            <a:r>
              <a:rPr lang="nl-BE" sz="2000" dirty="0" err="1"/>
              <a:t>autonomous</a:t>
            </a:r>
            <a:r>
              <a:rPr lang="nl-BE" sz="2000" dirty="0"/>
              <a:t> units</a:t>
            </a:r>
          </a:p>
          <a:p>
            <a:pPr marL="457200" lvl="1" indent="0">
              <a:buNone/>
            </a:pPr>
            <a:r>
              <a:rPr lang="nl-BE" sz="2000" dirty="0"/>
              <a:t> </a:t>
            </a:r>
          </a:p>
          <a:p>
            <a:pPr marL="457200" lvl="1" indent="0">
              <a:buNone/>
            </a:pPr>
            <a:r>
              <a:rPr lang="nl-BE" sz="2000" dirty="0"/>
              <a:t>= </a:t>
            </a:r>
            <a:r>
              <a:rPr lang="nl-BE" sz="2000" dirty="0" err="1"/>
              <a:t>agents</a:t>
            </a:r>
            <a:endParaRPr lang="nl-BE" sz="2000" dirty="0"/>
          </a:p>
          <a:p>
            <a:pPr marL="457200" lvl="1" indent="0">
              <a:buNone/>
            </a:pPr>
            <a:endParaRPr lang="nl-BE" sz="2000" dirty="0"/>
          </a:p>
          <a:p>
            <a:pPr marL="457200" indent="-457200">
              <a:buFont typeface="+mj-lt"/>
              <a:buAutoNum type="arabicPeriod"/>
            </a:pPr>
            <a:r>
              <a:rPr lang="nl-BE" sz="2000" dirty="0"/>
              <a:t>Rules of </a:t>
            </a:r>
            <a:r>
              <a:rPr lang="nl-BE" sz="2000" dirty="0" err="1"/>
              <a:t>behaviour</a:t>
            </a: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457200" lvl="1" indent="0">
              <a:buNone/>
            </a:pPr>
            <a:r>
              <a:rPr lang="nl-BE" sz="2000" dirty="0"/>
              <a:t>= actions </a:t>
            </a:r>
            <a:r>
              <a:rPr lang="nl-BE" sz="2000" dirty="0" err="1"/>
              <a:t>and</a:t>
            </a:r>
            <a:r>
              <a:rPr lang="nl-BE" sz="2000" dirty="0"/>
              <a:t> </a:t>
            </a:r>
            <a:r>
              <a:rPr lang="nl-BE" sz="2000" dirty="0" err="1"/>
              <a:t>interactions</a:t>
            </a:r>
            <a:endParaRPr lang="nl-BE" sz="2000" dirty="0"/>
          </a:p>
          <a:p>
            <a:pPr marL="457200" lvl="1" indent="0">
              <a:buNone/>
            </a:pPr>
            <a:endParaRPr lang="nl-BE" sz="2000" dirty="0"/>
          </a:p>
          <a:p>
            <a:pPr marL="514350" indent="-514350">
              <a:buFont typeface="+mj-lt"/>
              <a:buAutoNum type="arabicPeriod" startAt="3"/>
            </a:pPr>
            <a:r>
              <a:rPr lang="nl-BE" sz="2000" dirty="0" err="1"/>
              <a:t>Temporal</a:t>
            </a:r>
            <a:r>
              <a:rPr lang="nl-BE" sz="2000" dirty="0"/>
              <a:t> </a:t>
            </a:r>
            <a:r>
              <a:rPr lang="nl-BE" sz="2000" dirty="0" err="1"/>
              <a:t>and</a:t>
            </a:r>
            <a:r>
              <a:rPr lang="nl-BE" sz="2000" dirty="0"/>
              <a:t> </a:t>
            </a:r>
            <a:r>
              <a:rPr lang="nl-BE" sz="2000" dirty="0" err="1"/>
              <a:t>spatial</a:t>
            </a:r>
            <a:r>
              <a:rPr lang="nl-BE" sz="2000" dirty="0"/>
              <a:t> </a:t>
            </a:r>
            <a:r>
              <a:rPr lang="nl-BE" sz="2000" dirty="0" err="1"/>
              <a:t>dimensions</a:t>
            </a:r>
            <a:endParaRPr lang="nl-BE" sz="2000" dirty="0"/>
          </a:p>
          <a:p>
            <a:pPr marL="457200" indent="-457200">
              <a:buFont typeface="+mj-lt"/>
              <a:buAutoNum type="arabicPeriod" startAt="3"/>
            </a:pP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5198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6AB1-6B2D-4909-A180-258AA487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4AFB9-92A0-46E1-B27D-6498E353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Actions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interactions</a:t>
            </a:r>
            <a:r>
              <a:rPr lang="nl-BE" dirty="0"/>
              <a:t> of </a:t>
            </a:r>
            <a:r>
              <a:rPr lang="nl-BE" dirty="0" err="1"/>
              <a:t>individual</a:t>
            </a:r>
            <a:r>
              <a:rPr lang="nl-BE" dirty="0"/>
              <a:t> </a:t>
            </a:r>
            <a:r>
              <a:rPr lang="nl-BE" dirty="0" err="1"/>
              <a:t>agents</a:t>
            </a:r>
            <a:r>
              <a:rPr lang="nl-BE" dirty="0"/>
              <a:t> lead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, </a:t>
            </a:r>
            <a:r>
              <a:rPr lang="nl-BE" dirty="0" err="1"/>
              <a:t>unpredictable</a:t>
            </a:r>
            <a:r>
              <a:rPr lang="nl-BE" dirty="0"/>
              <a:t> </a:t>
            </a:r>
            <a:r>
              <a:rPr lang="nl-BE" dirty="0" err="1"/>
              <a:t>structures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= </a:t>
            </a:r>
            <a:r>
              <a:rPr lang="nl-BE" dirty="0" err="1"/>
              <a:t>Emergent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Heterogeneity</a:t>
            </a:r>
            <a:r>
              <a:rPr lang="nl-BE" dirty="0"/>
              <a:t> </a:t>
            </a:r>
            <a:r>
              <a:rPr lang="nl-BE" dirty="0" err="1"/>
              <a:t>among</a:t>
            </a:r>
            <a:r>
              <a:rPr lang="nl-BE" dirty="0"/>
              <a:t> </a:t>
            </a:r>
            <a:r>
              <a:rPr lang="nl-BE" dirty="0" err="1"/>
              <a:t>interacting</a:t>
            </a:r>
            <a:r>
              <a:rPr lang="nl-BE" dirty="0"/>
              <a:t> </a:t>
            </a:r>
            <a:r>
              <a:rPr lang="nl-BE" dirty="0" err="1"/>
              <a:t>agents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Interaction</a:t>
            </a:r>
            <a:r>
              <a:rPr lang="nl-BE" dirty="0"/>
              <a:t> </a:t>
            </a:r>
            <a:r>
              <a:rPr lang="nl-BE" dirty="0" err="1"/>
              <a:t>dynamics</a:t>
            </a:r>
            <a:r>
              <a:rPr lang="nl-BE" dirty="0"/>
              <a:t> </a:t>
            </a:r>
            <a:r>
              <a:rPr lang="nl-BE" dirty="0" err="1"/>
              <a:t>unfold</a:t>
            </a:r>
            <a:r>
              <a:rPr lang="nl-BE" dirty="0"/>
              <a:t> over time </a:t>
            </a:r>
            <a:r>
              <a:rPr lang="nl-BE" dirty="0" err="1"/>
              <a:t>and</a:t>
            </a:r>
            <a:r>
              <a:rPr lang="nl-BE" dirty="0"/>
              <a:t>/or </a:t>
            </a:r>
            <a:r>
              <a:rPr lang="nl-BE" dirty="0" err="1"/>
              <a:t>space</a:t>
            </a:r>
            <a:endParaRPr lang="nl-BE" dirty="0"/>
          </a:p>
          <a:p>
            <a:endParaRPr lang="nl-BE" dirty="0"/>
          </a:p>
          <a:p>
            <a:r>
              <a:rPr lang="nl-BE" dirty="0"/>
              <a:t>System </a:t>
            </a:r>
            <a:r>
              <a:rPr lang="nl-BE" dirty="0" err="1"/>
              <a:t>may</a:t>
            </a:r>
            <a:r>
              <a:rPr lang="nl-BE" dirty="0"/>
              <a:t> </a:t>
            </a:r>
            <a:r>
              <a:rPr lang="nl-BE" dirty="0" err="1"/>
              <a:t>learn</a:t>
            </a:r>
            <a:r>
              <a:rPr lang="nl-BE" dirty="0"/>
              <a:t> or </a:t>
            </a:r>
            <a:r>
              <a:rPr lang="nl-BE" dirty="0" err="1"/>
              <a:t>adapt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1336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696</Words>
  <Application>Microsoft Office PowerPoint</Application>
  <PresentationFormat>Widescreen</PresentationFormat>
  <Paragraphs>97</Paragraphs>
  <Slides>16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Castellar</vt:lpstr>
      <vt:lpstr>Office Theme</vt:lpstr>
      <vt:lpstr>Agent-Based Modelling for Ecologists</vt:lpstr>
      <vt:lpstr>PowerPoint Presentation</vt:lpstr>
      <vt:lpstr>Modelling a murmuration?</vt:lpstr>
      <vt:lpstr>PowerPoint Presentation</vt:lpstr>
      <vt:lpstr>Age of ABM</vt:lpstr>
      <vt:lpstr>Age of ABM</vt:lpstr>
      <vt:lpstr>Age of ABM</vt:lpstr>
      <vt:lpstr>Game over</vt:lpstr>
      <vt:lpstr>When to use?</vt:lpstr>
      <vt:lpstr>PowerPoint Presentation</vt:lpstr>
      <vt:lpstr>NetLogo basics</vt:lpstr>
      <vt:lpstr>PowerPoint Presentation</vt:lpstr>
      <vt:lpstr>PowerPoint Presentation</vt:lpstr>
      <vt:lpstr>NetLogo advanced</vt:lpstr>
      <vt:lpstr>NetLogo Final Form</vt:lpstr>
      <vt:lpstr>What about the code?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Agent-Based Modelling for Ecologists</dc:title>
  <dc:creator>Stef Boogers</dc:creator>
  <cp:lastModifiedBy>Stef Boogers</cp:lastModifiedBy>
  <cp:revision>21</cp:revision>
  <dcterms:created xsi:type="dcterms:W3CDTF">2021-11-15T11:15:36Z</dcterms:created>
  <dcterms:modified xsi:type="dcterms:W3CDTF">2021-11-15T16:04:20Z</dcterms:modified>
</cp:coreProperties>
</file>